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4" r:id="rId2"/>
    <p:sldId id="257" r:id="rId3"/>
    <p:sldId id="259" r:id="rId4"/>
    <p:sldId id="265" r:id="rId5"/>
    <p:sldId id="258" r:id="rId6"/>
    <p:sldId id="261" r:id="rId7"/>
    <p:sldId id="266" r:id="rId8"/>
    <p:sldId id="262" r:id="rId9"/>
    <p:sldId id="260" r:id="rId10"/>
    <p:sldId id="267"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225" autoAdjust="0"/>
  </p:normalViewPr>
  <p:slideViewPr>
    <p:cSldViewPr snapToGrid="0">
      <p:cViewPr varScale="1">
        <p:scale>
          <a:sx n="51" d="100"/>
          <a:sy n="51" d="100"/>
        </p:scale>
        <p:origin x="758"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3101502-3651-4ECF-BFAA-DBECC68C5DCA}" type="datetimeFigureOut">
              <a:rPr lang="en-GB" smtClean="0"/>
              <a:t>16/11/2017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9593A0-FEFA-4953-B580-2E99646E7C97}" type="slidenum">
              <a:rPr lang="en-GB" smtClean="0"/>
              <a:t>‹#›</a:t>
            </a:fld>
            <a:endParaRPr lang="en-GB"/>
          </a:p>
        </p:txBody>
      </p:sp>
    </p:spTree>
    <p:extLst>
      <p:ext uri="{BB962C8B-B14F-4D97-AF65-F5344CB8AC3E}">
        <p14:creationId xmlns:p14="http://schemas.microsoft.com/office/powerpoint/2010/main" val="168728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GB" b="1" dirty="0"/>
              <a:t>Introduce Road Safety Week </a:t>
            </a:r>
            <a:r>
              <a:rPr lang="en-GB" b="1" dirty="0" smtClean="0"/>
              <a:t>2017</a:t>
            </a:r>
            <a:r>
              <a:rPr lang="en-GB" sz="1200" kern="1200" dirty="0" smtClean="0">
                <a:solidFill>
                  <a:schemeClr val="tx1"/>
                </a:solidFill>
                <a:effectLst/>
                <a:latin typeface="+mn-lt"/>
                <a:ea typeface="+mn-ea"/>
                <a:cs typeface="+mn-cs"/>
              </a:rPr>
              <a:t>could </a:t>
            </a:r>
            <a:r>
              <a:rPr lang="en-GB" sz="1200" kern="1200" dirty="0">
                <a:solidFill>
                  <a:schemeClr val="tx1"/>
                </a:solidFill>
                <a:effectLst/>
                <a:latin typeface="+mn-lt"/>
                <a:ea typeface="+mn-ea"/>
                <a:cs typeface="+mn-cs"/>
              </a:rPr>
              <a:t>be costing lives.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BC0B90-319A-459F-ADC7-BB3869654665}" type="slidenum">
              <a:rPr lang="en-GB" smtClean="0"/>
              <a:t>1</a:t>
            </a:fld>
            <a:endParaRPr lang="en-GB"/>
          </a:p>
        </p:txBody>
      </p:sp>
    </p:spTree>
    <p:extLst>
      <p:ext uri="{BB962C8B-B14F-4D97-AF65-F5344CB8AC3E}">
        <p14:creationId xmlns:p14="http://schemas.microsoft.com/office/powerpoint/2010/main" val="102404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9593A0-FEFA-4953-B580-2E99646E7C97}" type="slidenum">
              <a:rPr lang="en-GB" smtClean="0"/>
              <a:t>10</a:t>
            </a:fld>
            <a:endParaRPr lang="en-GB"/>
          </a:p>
        </p:txBody>
      </p:sp>
    </p:spTree>
    <p:extLst>
      <p:ext uri="{BB962C8B-B14F-4D97-AF65-F5344CB8AC3E}">
        <p14:creationId xmlns:p14="http://schemas.microsoft.com/office/powerpoint/2010/main" val="221479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We’re supporting Road Safety Week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to the pupils that you are going to be talking about speed and stopping distances and why drivers should keep to 20mph in places where people live.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Suggested script:</a:t>
            </a:r>
          </a:p>
          <a:p>
            <a:r>
              <a:rPr lang="en-GB" sz="1200" i="1" kern="1200" dirty="0">
                <a:solidFill>
                  <a:schemeClr val="tx1"/>
                </a:solidFill>
                <a:effectLst/>
                <a:latin typeface="+mn-lt"/>
                <a:ea typeface="+mn-ea"/>
                <a:cs typeface="+mn-cs"/>
              </a:rPr>
              <a:t>Pupil 1: We’re supporting Road Safety Week.</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BC0B90-319A-459F-ADC7-BB3869654665}" type="slidenum">
              <a:rPr lang="en-GB" smtClean="0"/>
              <a:t>2</a:t>
            </a:fld>
            <a:endParaRPr lang="en-GB"/>
          </a:p>
        </p:txBody>
      </p:sp>
    </p:spTree>
    <p:extLst>
      <p:ext uri="{BB962C8B-B14F-4D97-AF65-F5344CB8AC3E}">
        <p14:creationId xmlns:p14="http://schemas.microsoft.com/office/powerpoint/2010/main" val="422371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Suggested script:</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 2: In</a:t>
            </a:r>
            <a:r>
              <a:rPr lang="en-GB" sz="1200" i="1" kern="1200" baseline="0" dirty="0">
                <a:solidFill>
                  <a:schemeClr val="tx1"/>
                </a:solidFill>
                <a:effectLst/>
                <a:latin typeface="+mn-lt"/>
                <a:ea typeface="+mn-ea"/>
                <a:cs typeface="+mn-cs"/>
              </a:rPr>
              <a:t> places where traffic mixes </a:t>
            </a:r>
            <a:r>
              <a:rPr lang="en-GB" sz="1200" i="1" kern="1200" dirty="0">
                <a:solidFill>
                  <a:schemeClr val="tx1"/>
                </a:solidFill>
                <a:effectLst/>
                <a:latin typeface="+mn-lt"/>
                <a:ea typeface="+mn-ea"/>
                <a:cs typeface="+mn-cs"/>
              </a:rPr>
              <a:t>people walking and on bikes,</a:t>
            </a:r>
            <a:r>
              <a:rPr lang="en-GB" sz="1200" i="1" kern="1200" baseline="0" dirty="0">
                <a:solidFill>
                  <a:schemeClr val="tx1"/>
                </a:solidFill>
                <a:effectLst/>
                <a:latin typeface="+mn-lt"/>
                <a:ea typeface="+mn-ea"/>
                <a:cs typeface="+mn-cs"/>
              </a:rPr>
              <a:t> the speed limit should be 20mph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9BC0B90-319A-459F-ADC7-BB3869654665}" type="slidenum">
              <a:rPr lang="en-GB" smtClean="0"/>
              <a:t>3</a:t>
            </a:fld>
            <a:endParaRPr lang="en-GB"/>
          </a:p>
        </p:txBody>
      </p:sp>
    </p:spTree>
    <p:extLst>
      <p:ext uri="{BB962C8B-B14F-4D97-AF65-F5344CB8AC3E}">
        <p14:creationId xmlns:p14="http://schemas.microsoft.com/office/powerpoint/2010/main" val="246049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9593A0-FEFA-4953-B580-2E99646E7C97}" type="slidenum">
              <a:rPr lang="en-GB" smtClean="0"/>
              <a:t>4</a:t>
            </a:fld>
            <a:endParaRPr lang="en-GB"/>
          </a:p>
        </p:txBody>
      </p:sp>
    </p:spTree>
    <p:extLst>
      <p:ext uri="{BB962C8B-B14F-4D97-AF65-F5344CB8AC3E}">
        <p14:creationId xmlns:p14="http://schemas.microsoft.com/office/powerpoint/2010/main" val="49513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20s plenty in places where people </a:t>
            </a:r>
            <a:r>
              <a:rPr lang="en-GB" sz="1200" b="1" kern="1200" dirty="0" smtClean="0">
                <a:solidFill>
                  <a:schemeClr val="tx1"/>
                </a:solidFill>
                <a:effectLst/>
                <a:latin typeface="+mn-lt"/>
                <a:ea typeface="+mn-ea"/>
                <a:cs typeface="+mn-cs"/>
              </a:rPr>
              <a:t>live</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9BC0B90-319A-459F-ADC7-BB3869654665}" type="slidenum">
              <a:rPr lang="en-GB" smtClean="0"/>
              <a:t>5</a:t>
            </a:fld>
            <a:endParaRPr lang="en-GB"/>
          </a:p>
        </p:txBody>
      </p:sp>
    </p:spTree>
    <p:extLst>
      <p:ext uri="{BB962C8B-B14F-4D97-AF65-F5344CB8AC3E}">
        <p14:creationId xmlns:p14="http://schemas.microsoft.com/office/powerpoint/2010/main" val="8650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u="sng" baseline="0" dirty="0"/>
              <a:t>School poster competition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u="sng" baseline="0" dirty="0"/>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Posters should explain to adults why driving too fast in places where people live is bad, using bold, bright, imaginative designs, perhaps including some facts about speeding such as the stopping distance for cars travelling 20mph (12 metres) and 30mph (23 metres) or simple statements about slowing down and staying safe on our roads.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C9BC0B90-319A-459F-ADC7-BB3869654665}" type="slidenum">
              <a:rPr lang="en-GB" smtClean="0"/>
              <a:t>6</a:t>
            </a:fld>
            <a:endParaRPr lang="en-GB"/>
          </a:p>
        </p:txBody>
      </p:sp>
    </p:spTree>
    <p:extLst>
      <p:ext uri="{BB962C8B-B14F-4D97-AF65-F5344CB8AC3E}">
        <p14:creationId xmlns:p14="http://schemas.microsoft.com/office/powerpoint/2010/main" val="164061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Poster competition (continued)</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9593A0-FEFA-4953-B580-2E99646E7C97}" type="slidenum">
              <a:rPr lang="en-GB" smtClean="0"/>
              <a:t>7</a:t>
            </a:fld>
            <a:endParaRPr lang="en-GB"/>
          </a:p>
        </p:txBody>
      </p:sp>
    </p:spTree>
    <p:extLst>
      <p:ext uri="{BB962C8B-B14F-4D97-AF65-F5344CB8AC3E}">
        <p14:creationId xmlns:p14="http://schemas.microsoft.com/office/powerpoint/2010/main" val="294917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GB" b="1" dirty="0"/>
              <a:t>Quick quiz</a:t>
            </a:r>
            <a:endParaRPr lang="en-GB" b="1" baseline="0" dirty="0"/>
          </a:p>
          <a:p>
            <a:endParaRPr lang="en-GB" baseline="0" dirty="0"/>
          </a:p>
          <a:p>
            <a:r>
              <a:rPr lang="en-GB" sz="1200" kern="1200" dirty="0">
                <a:solidFill>
                  <a:schemeClr val="tx1"/>
                </a:solidFill>
                <a:effectLst/>
                <a:latin typeface="+mn-lt"/>
                <a:ea typeface="+mn-ea"/>
                <a:cs typeface="+mn-cs"/>
              </a:rPr>
              <a:t>Divide the hall into two for a quick quiz. Let’s see what you know about/what you can remember about road safety?</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Which two senses should you always use to cross the road safely? (sight and hearing)</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Name three places where it is safer to cross the road (three from the following list: subways, footbridges, zebra crossings, puffin crossings, pelican crossings, traffic-light crossings, school crossing patrol/lollipop person)</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Name three places you should avoid crossing the road – sharp bends, just before the top of a hill, near parked cars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do you do if traffic is coming? (let it pass)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True or false? “It’s OK to run across the road if you are in a hurry.” (false – give reasons)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a:t>
            </a:r>
            <a:r>
              <a:rPr lang="en-GB" sz="1200" kern="1200" baseline="0" dirty="0">
                <a:solidFill>
                  <a:schemeClr val="tx1"/>
                </a:solidFill>
                <a:effectLst/>
                <a:latin typeface="+mn-lt"/>
                <a:ea typeface="+mn-ea"/>
                <a:cs typeface="+mn-cs"/>
              </a:rPr>
              <a:t> should the speed limit be in places where people live? (20 mph)</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What’s the stopping distance for a vehicle travelling at 20 mph? (12 metres or 3 car lengths)</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What’s the stopping distance for a vehicle travelling at 30 mph? (23 metres or nearly 6 car lengths)</a:t>
            </a:r>
          </a:p>
          <a:p>
            <a:pPr lvl="0"/>
            <a:endParaRPr lang="en-GB" sz="1200" kern="1200" dirty="0">
              <a:solidFill>
                <a:schemeClr val="tx1"/>
              </a:solidFill>
              <a:effectLst/>
              <a:latin typeface="+mn-lt"/>
              <a:ea typeface="+mn-ea"/>
              <a:cs typeface="+mn-cs"/>
            </a:endParaRPr>
          </a:p>
          <a:p>
            <a:pPr marL="228600" indent="-228600">
              <a:buAutoNum type="arabicPeriod"/>
            </a:pPr>
            <a:endParaRPr lang="en-GB" i="1" dirty="0"/>
          </a:p>
        </p:txBody>
      </p:sp>
      <p:sp>
        <p:nvSpPr>
          <p:cNvPr id="4" name="Slide Number Placeholder 3"/>
          <p:cNvSpPr>
            <a:spLocks noGrp="1"/>
          </p:cNvSpPr>
          <p:nvPr>
            <p:ph type="sldNum" sz="quarter" idx="10"/>
          </p:nvPr>
        </p:nvSpPr>
        <p:spPr/>
        <p:txBody>
          <a:bodyPr/>
          <a:lstStyle/>
          <a:p>
            <a:fld id="{C9BC0B90-319A-459F-ADC7-BB3869654665}" type="slidenum">
              <a:rPr lang="en-GB" smtClean="0"/>
              <a:t>8</a:t>
            </a:fld>
            <a:endParaRPr lang="en-GB"/>
          </a:p>
        </p:txBody>
      </p:sp>
    </p:spTree>
    <p:extLst>
      <p:ext uri="{BB962C8B-B14F-4D97-AF65-F5344CB8AC3E}">
        <p14:creationId xmlns:p14="http://schemas.microsoft.com/office/powerpoint/2010/main" val="224246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GB" b="1" dirty="0"/>
              <a:t>Time for reflection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Teacher: Let us all close our eyes. Think about the roads that you cross every day on your journey to school, to visit a friend or relative, or to go to the park.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can you use your eyes and ears to make your journey safer?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can we help our grown-ups be safe too?</a:t>
            </a:r>
          </a:p>
          <a:p>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C9BC0B90-319A-459F-ADC7-BB3869654665}" type="slidenum">
              <a:rPr lang="en-GB" smtClean="0"/>
              <a:t>9</a:t>
            </a:fld>
            <a:endParaRPr lang="en-GB"/>
          </a:p>
        </p:txBody>
      </p:sp>
    </p:spTree>
    <p:extLst>
      <p:ext uri="{BB962C8B-B14F-4D97-AF65-F5344CB8AC3E}">
        <p14:creationId xmlns:p14="http://schemas.microsoft.com/office/powerpoint/2010/main" val="354553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968E43-C712-4131-9D26-AFCA93DA8E66}"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201238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68E43-C712-4131-9D26-AFCA93DA8E66}"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332032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68E43-C712-4131-9D26-AFCA93DA8E66}"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422232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68E43-C712-4131-9D26-AFCA93DA8E66}"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300592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968E43-C712-4131-9D26-AFCA93DA8E66}"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299103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968E43-C712-4131-9D26-AFCA93DA8E66}"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50913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968E43-C712-4131-9D26-AFCA93DA8E66}" type="datetimeFigureOut">
              <a:rPr lang="en-GB" smtClean="0"/>
              <a:t>16/11/2017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286124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968E43-C712-4131-9D26-AFCA93DA8E66}" type="datetimeFigureOut">
              <a:rPr lang="en-GB" smtClean="0"/>
              <a:t>16/11/2017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300502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68E43-C712-4131-9D26-AFCA93DA8E66}" type="datetimeFigureOut">
              <a:rPr lang="en-GB" smtClean="0"/>
              <a:t>16/11/2017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212891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968E43-C712-4131-9D26-AFCA93DA8E66}"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152688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968E43-C712-4131-9D26-AFCA93DA8E66}"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220433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68E43-C712-4131-9D26-AFCA93DA8E66}" type="datetimeFigureOut">
              <a:rPr lang="en-GB" smtClean="0"/>
              <a:t>16/11/2017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7C268-0BFE-4E37-9899-57E6D988A4FC}" type="slidenum">
              <a:rPr lang="en-GB" smtClean="0"/>
              <a:t>‹#›</a:t>
            </a:fld>
            <a:endParaRPr lang="en-GB"/>
          </a:p>
        </p:txBody>
      </p:sp>
    </p:spTree>
    <p:extLst>
      <p:ext uri="{BB962C8B-B14F-4D97-AF65-F5344CB8AC3E}">
        <p14:creationId xmlns:p14="http://schemas.microsoft.com/office/powerpoint/2010/main" val="2500353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youtube.com/watch?v=ZKrejuEtP5w&amp;feature=youtu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397" y="830579"/>
            <a:ext cx="5965205" cy="13330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616" y="2587561"/>
            <a:ext cx="3256766" cy="315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109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1231027" y="1559644"/>
            <a:ext cx="6410635" cy="3605982"/>
          </a:xfrm>
          <a:prstGeom prst="rect">
            <a:avLst/>
          </a:prstGeom>
        </p:spPr>
      </p:pic>
    </p:spTree>
    <p:extLst>
      <p:ext uri="{BB962C8B-B14F-4D97-AF65-F5344CB8AC3E}">
        <p14:creationId xmlns:p14="http://schemas.microsoft.com/office/powerpoint/2010/main" val="3995959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30186"/>
          <a:stretch/>
        </p:blipFill>
        <p:spPr bwMode="auto">
          <a:xfrm>
            <a:off x="327814" y="5308299"/>
            <a:ext cx="2179314" cy="1136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27814" y="1225689"/>
            <a:ext cx="4136740" cy="2831544"/>
          </a:xfrm>
          <a:prstGeom prst="rect">
            <a:avLst/>
          </a:prstGeom>
        </p:spPr>
        <p:txBody>
          <a:bodyPr wrap="square">
            <a:spAutoFit/>
          </a:bodyPr>
          <a:lstStyle/>
          <a:p>
            <a:r>
              <a:rPr lang="en-GB" sz="2800" dirty="0"/>
              <a:t>Road Safety Week 2017 </a:t>
            </a:r>
            <a:endParaRPr lang="en-GB" sz="2800" dirty="0" smtClean="0"/>
          </a:p>
          <a:p>
            <a:r>
              <a:rPr lang="en-GB" sz="2800" dirty="0" smtClean="0"/>
              <a:t>will </a:t>
            </a:r>
            <a:r>
              <a:rPr lang="en-GB" sz="2800" dirty="0"/>
              <a:t>focus on the topic of </a:t>
            </a:r>
            <a:r>
              <a:rPr lang="en-GB" sz="2800" dirty="0" smtClean="0"/>
              <a:t>      SPEED.</a:t>
            </a:r>
            <a:endParaRPr lang="en-GB" sz="2800" dirty="0"/>
          </a:p>
          <a:p>
            <a:endParaRPr lang="en-GB" sz="1000" dirty="0"/>
          </a:p>
          <a:p>
            <a:r>
              <a:rPr lang="en-GB" sz="2800" dirty="0"/>
              <a:t>Speeding is a big problem in the UK and it </a:t>
            </a:r>
            <a:r>
              <a:rPr lang="en-GB" sz="2800" dirty="0" smtClean="0"/>
              <a:t>is a cause of many road </a:t>
            </a:r>
            <a:r>
              <a:rPr lang="en-GB" sz="2800" dirty="0"/>
              <a:t>crashes.</a:t>
            </a:r>
          </a:p>
        </p:txBody>
      </p:sp>
      <p:pic>
        <p:nvPicPr>
          <p:cNvPr id="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57904" y="1129732"/>
            <a:ext cx="4447646" cy="2713064"/>
          </a:xfr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25089" r="-339" b="28459"/>
          <a:stretch/>
        </p:blipFill>
        <p:spPr>
          <a:xfrm>
            <a:off x="2548671" y="3938753"/>
            <a:ext cx="6427312" cy="3072791"/>
          </a:xfrm>
          <a:prstGeom prst="rect">
            <a:avLst/>
          </a:prstGeom>
        </p:spPr>
      </p:pic>
    </p:spTree>
    <p:extLst>
      <p:ext uri="{BB962C8B-B14F-4D97-AF65-F5344CB8AC3E}">
        <p14:creationId xmlns:p14="http://schemas.microsoft.com/office/powerpoint/2010/main" val="483268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E06980D-6529-42DE-AB35-2326687F8D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7067" y="3155932"/>
            <a:ext cx="7571328" cy="3263504"/>
          </a:xfrm>
        </p:spPr>
      </p:pic>
      <p:sp>
        <p:nvSpPr>
          <p:cNvPr id="2" name="TextBox 1"/>
          <p:cNvSpPr txBox="1"/>
          <p:nvPr/>
        </p:nvSpPr>
        <p:spPr>
          <a:xfrm>
            <a:off x="934277" y="1013791"/>
            <a:ext cx="7304117" cy="2677656"/>
          </a:xfrm>
          <a:prstGeom prst="rect">
            <a:avLst/>
          </a:prstGeom>
          <a:noFill/>
        </p:spPr>
        <p:txBody>
          <a:bodyPr wrap="square" rtlCol="0">
            <a:spAutoFit/>
          </a:bodyPr>
          <a:lstStyle/>
          <a:p>
            <a:pPr lvl="0" defTabSz="914400">
              <a:defRPr/>
            </a:pPr>
            <a:r>
              <a:rPr lang="en-GB" sz="2800" dirty="0"/>
              <a:t>Driving is unpredictable, and if something unexpected happens on the road ahead – such as a child stepping out from between parked cars – it is a driver’s speed that will determine whether they can stop in time and, if they can’t stop, how hard they will hit.</a:t>
            </a:r>
          </a:p>
        </p:txBody>
      </p:sp>
    </p:spTree>
    <p:extLst>
      <p:ext uri="{BB962C8B-B14F-4D97-AF65-F5344CB8AC3E}">
        <p14:creationId xmlns:p14="http://schemas.microsoft.com/office/powerpoint/2010/main" val="2409256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FF4D-2CA6-44BB-B131-B1D7D0953E8E}"/>
              </a:ext>
            </a:extLst>
          </p:cNvPr>
          <p:cNvSpPr>
            <a:spLocks noGrp="1"/>
          </p:cNvSpPr>
          <p:nvPr>
            <p:ph type="title"/>
          </p:nvPr>
        </p:nvSpPr>
        <p:spPr>
          <a:xfrm>
            <a:off x="381000" y="365126"/>
            <a:ext cx="8458200" cy="1325563"/>
          </a:xfrm>
        </p:spPr>
        <p:txBody>
          <a:bodyPr>
            <a:normAutofit/>
          </a:bodyPr>
          <a:lstStyle/>
          <a:p>
            <a:pPr algn="ctr"/>
            <a:r>
              <a:rPr lang="en-GB" sz="4000" b="1" dirty="0">
                <a:solidFill>
                  <a:srgbClr val="FF0000"/>
                </a:solidFill>
                <a:latin typeface="+mn-lt"/>
              </a:rPr>
              <a:t>Stopping distances increase with speed</a:t>
            </a:r>
          </a:p>
        </p:txBody>
      </p:sp>
      <p:sp>
        <p:nvSpPr>
          <p:cNvPr id="3" name="Content Placeholder 2">
            <a:extLst>
              <a:ext uri="{FF2B5EF4-FFF2-40B4-BE49-F238E27FC236}">
                <a16:creationId xmlns:a16="http://schemas.microsoft.com/office/drawing/2014/main" id="{173DA52C-6913-4EA0-9A3E-4EED59FE7720}"/>
              </a:ext>
            </a:extLst>
          </p:cNvPr>
          <p:cNvSpPr>
            <a:spLocks noGrp="1"/>
          </p:cNvSpPr>
          <p:nvPr>
            <p:ph idx="1"/>
          </p:nvPr>
        </p:nvSpPr>
        <p:spPr>
          <a:xfrm>
            <a:off x="628650" y="1825625"/>
            <a:ext cx="7886700" cy="3322845"/>
          </a:xfrm>
        </p:spPr>
        <p:txBody>
          <a:bodyPr/>
          <a:lstStyle/>
          <a:p>
            <a:endParaRPr lang="en-GB" dirty="0"/>
          </a:p>
        </p:txBody>
      </p:sp>
      <p:graphicFrame>
        <p:nvGraphicFramePr>
          <p:cNvPr id="4" name="Object 3">
            <a:extLst>
              <a:ext uri="{FF2B5EF4-FFF2-40B4-BE49-F238E27FC236}">
                <a16:creationId xmlns:a16="http://schemas.microsoft.com/office/drawing/2014/main" id="{F1FD2F29-0D28-47BC-B154-A3BDBE935B10}"/>
              </a:ext>
            </a:extLst>
          </p:cNvPr>
          <p:cNvGraphicFramePr>
            <a:graphicFrameLocks noChangeAspect="1"/>
          </p:cNvGraphicFramePr>
          <p:nvPr>
            <p:extLst>
              <p:ext uri="{D42A27DB-BD31-4B8C-83A1-F6EECF244321}">
                <p14:modId xmlns:p14="http://schemas.microsoft.com/office/powerpoint/2010/main" val="4070490251"/>
              </p:ext>
            </p:extLst>
          </p:nvPr>
        </p:nvGraphicFramePr>
        <p:xfrm>
          <a:off x="356936" y="1825625"/>
          <a:ext cx="8430127" cy="3033730"/>
        </p:xfrm>
        <a:graphic>
          <a:graphicData uri="http://schemas.openxmlformats.org/presentationml/2006/ole">
            <mc:AlternateContent xmlns:mc="http://schemas.openxmlformats.org/markup-compatibility/2006">
              <mc:Choice xmlns:v="urn:schemas-microsoft-com:vml" Requires="v">
                <p:oleObj spid="_x0000_s1061" name="Image" r:id="rId4" imgW="7198560" imgH="2590560" progId="Photoshop.Image.18">
                  <p:embed/>
                </p:oleObj>
              </mc:Choice>
              <mc:Fallback>
                <p:oleObj name="Image" r:id="rId4" imgW="7198560" imgH="2590560" progId="Photoshop.Image.18">
                  <p:embed/>
                  <p:pic>
                    <p:nvPicPr>
                      <p:cNvPr id="0" name=""/>
                      <p:cNvPicPr/>
                      <p:nvPr/>
                    </p:nvPicPr>
                    <p:blipFill>
                      <a:blip r:embed="rId5"/>
                      <a:stretch>
                        <a:fillRect/>
                      </a:stretch>
                    </p:blipFill>
                    <p:spPr>
                      <a:xfrm>
                        <a:off x="356936" y="1825625"/>
                        <a:ext cx="8430127" cy="3033730"/>
                      </a:xfrm>
                      <a:prstGeom prst="rect">
                        <a:avLst/>
                      </a:prstGeom>
                    </p:spPr>
                  </p:pic>
                </p:oleObj>
              </mc:Fallback>
            </mc:AlternateContent>
          </a:graphicData>
        </a:graphic>
      </p:graphicFrame>
      <p:sp>
        <p:nvSpPr>
          <p:cNvPr id="5" name="TextBox 4"/>
          <p:cNvSpPr txBox="1"/>
          <p:nvPr/>
        </p:nvSpPr>
        <p:spPr>
          <a:xfrm>
            <a:off x="703193" y="5199682"/>
            <a:ext cx="7812157" cy="1485022"/>
          </a:xfrm>
          <a:prstGeom prst="rect">
            <a:avLst/>
          </a:prstGeom>
          <a:noFill/>
        </p:spPr>
        <p:txBody>
          <a:bodyPr wrap="square" rtlCol="0">
            <a:spAutoFit/>
          </a:bodyPr>
          <a:lstStyle/>
          <a:p>
            <a:r>
              <a:rPr lang="en-GB" sz="2000" i="1" dirty="0" smtClean="0"/>
              <a:t>When </a:t>
            </a:r>
            <a:r>
              <a:rPr lang="en-GB" sz="2000" i="1" dirty="0"/>
              <a:t>a car is travelling at 30mph it takes 23 metres to stop. That’s nearly the length of 6 cars.</a:t>
            </a:r>
          </a:p>
          <a:p>
            <a:endParaRPr lang="en-GB" sz="1050" dirty="0"/>
          </a:p>
          <a:p>
            <a:r>
              <a:rPr lang="en-GB" sz="2000" i="1" dirty="0" smtClean="0"/>
              <a:t>When </a:t>
            </a:r>
            <a:r>
              <a:rPr lang="en-GB" sz="2000" i="1" dirty="0"/>
              <a:t>a car is travelling at 20mph it only takes 12 metres to stop. That’s the length of 3 cars</a:t>
            </a:r>
            <a:endParaRPr lang="en-US" sz="2000" dirty="0"/>
          </a:p>
        </p:txBody>
      </p:sp>
    </p:spTree>
    <p:extLst>
      <p:ext uri="{BB962C8B-B14F-4D97-AF65-F5344CB8AC3E}">
        <p14:creationId xmlns:p14="http://schemas.microsoft.com/office/powerpoint/2010/main" val="862757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527937"/>
            <a:ext cx="8248650" cy="994172"/>
          </a:xfrm>
        </p:spPr>
        <p:txBody>
          <a:bodyPr>
            <a:noAutofit/>
          </a:bodyPr>
          <a:lstStyle/>
          <a:p>
            <a:pPr algn="ctr">
              <a:spcBef>
                <a:spcPts val="0"/>
              </a:spcBef>
            </a:pPr>
            <a:r>
              <a:rPr lang="en-GB" sz="4000" b="1" dirty="0">
                <a:solidFill>
                  <a:srgbClr val="FF0000"/>
                </a:solidFill>
                <a:latin typeface="+mn-lt"/>
                <a:ea typeface="+mn-ea"/>
                <a:cs typeface="+mn-cs"/>
              </a:rPr>
              <a:t>20s plenty in places where people live</a:t>
            </a:r>
            <a:endParaRPr lang="en-GB" sz="4000" dirty="0">
              <a:solidFill>
                <a:prstClr val="black"/>
              </a:solidFill>
              <a:latin typeface="+mn-lt"/>
              <a:ea typeface="+mn-ea"/>
              <a:cs typeface="+mn-cs"/>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2303" y="1522109"/>
            <a:ext cx="5500830" cy="3663268"/>
          </a:xfrm>
        </p:spPr>
      </p:pic>
      <p:pic>
        <p:nvPicPr>
          <p:cNvPr id="2050" name="Picture 2" descr="Image result for 20 mph speed sign">
            <a:extLst>
              <a:ext uri="{FF2B5EF4-FFF2-40B4-BE49-F238E27FC236}">
                <a16:creationId xmlns:a16="http://schemas.microsoft.com/office/drawing/2014/main" id="{2824F805-2853-44D7-B1F8-0BDF1313A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98" y="2739408"/>
            <a:ext cx="2410505" cy="2388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5617" y="5185377"/>
            <a:ext cx="7727516" cy="1477328"/>
          </a:xfrm>
          <a:prstGeom prst="rect">
            <a:avLst/>
          </a:prstGeom>
          <a:noFill/>
        </p:spPr>
        <p:txBody>
          <a:bodyPr wrap="square" rtlCol="0">
            <a:spAutoFit/>
          </a:bodyPr>
          <a:lstStyle/>
          <a:p>
            <a:r>
              <a:rPr lang="en-GB" sz="2000" i="1" dirty="0" smtClean="0"/>
              <a:t>We </a:t>
            </a:r>
            <a:r>
              <a:rPr lang="en-GB" sz="2000" i="1" dirty="0"/>
              <a:t>want drivers to drive more slowly and slow down to 20mph in places where people live (not just outside our school).</a:t>
            </a:r>
            <a:endParaRPr lang="en-GB" sz="2000" dirty="0"/>
          </a:p>
          <a:p>
            <a:endParaRPr lang="en-GB" sz="1000" i="1" dirty="0"/>
          </a:p>
          <a:p>
            <a:r>
              <a:rPr lang="en-GB" sz="2000" i="1" dirty="0" smtClean="0"/>
              <a:t>That’s </a:t>
            </a:r>
            <a:r>
              <a:rPr lang="en-GB" sz="2000" i="1" dirty="0"/>
              <a:t>why we are launching a school poster competition to ask all drivers to Speed Down and Save Lives in our community.</a:t>
            </a:r>
            <a:endParaRPr lang="en-GB" sz="2000" dirty="0"/>
          </a:p>
        </p:txBody>
      </p:sp>
    </p:spTree>
    <p:extLst>
      <p:ext uri="{BB962C8B-B14F-4D97-AF65-F5344CB8AC3E}">
        <p14:creationId xmlns:p14="http://schemas.microsoft.com/office/powerpoint/2010/main" val="311213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F985C5-D9DC-47A1-837C-BED7FC4375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12" y="388684"/>
            <a:ext cx="6479112" cy="5012144"/>
          </a:xfrm>
          <a:prstGeom prst="rect">
            <a:avLst/>
          </a:prstGeom>
        </p:spPr>
      </p:pic>
      <p:sp>
        <p:nvSpPr>
          <p:cNvPr id="2" name="TextBox 1"/>
          <p:cNvSpPr txBox="1"/>
          <p:nvPr/>
        </p:nvSpPr>
        <p:spPr>
          <a:xfrm>
            <a:off x="416689" y="5400828"/>
            <a:ext cx="8461093" cy="1354217"/>
          </a:xfrm>
          <a:prstGeom prst="rect">
            <a:avLst/>
          </a:prstGeom>
          <a:noFill/>
        </p:spPr>
        <p:txBody>
          <a:bodyPr wrap="square" rtlCol="0">
            <a:spAutoFit/>
          </a:bodyPr>
          <a:lstStyle/>
          <a:p>
            <a:r>
              <a:rPr lang="en-GB" dirty="0"/>
              <a:t>T</a:t>
            </a:r>
            <a:r>
              <a:rPr lang="en-GB" dirty="0" smtClean="0"/>
              <a:t>hink </a:t>
            </a:r>
            <a:r>
              <a:rPr lang="en-GB" dirty="0"/>
              <a:t>about the journeys </a:t>
            </a:r>
            <a:r>
              <a:rPr lang="en-GB" dirty="0" smtClean="0"/>
              <a:t>we make</a:t>
            </a:r>
            <a:r>
              <a:rPr lang="en-GB" dirty="0"/>
              <a:t>: to school, to visit a friend or relative, or to go to the park.</a:t>
            </a:r>
          </a:p>
          <a:p>
            <a:endParaRPr lang="en-GB" sz="1000" dirty="0"/>
          </a:p>
          <a:p>
            <a:r>
              <a:rPr lang="en-GB" dirty="0" smtClean="0"/>
              <a:t>You </a:t>
            </a:r>
            <a:r>
              <a:rPr lang="en-GB" dirty="0"/>
              <a:t>need to design a road safety poster calling for all drivers to ‘Speed Down Save Lives’ in </a:t>
            </a:r>
            <a:r>
              <a:rPr lang="en-GB" dirty="0" smtClean="0"/>
              <a:t>our </a:t>
            </a:r>
            <a:r>
              <a:rPr lang="en-GB" dirty="0"/>
              <a:t>community.</a:t>
            </a:r>
          </a:p>
        </p:txBody>
      </p:sp>
    </p:spTree>
    <p:extLst>
      <p:ext uri="{BB962C8B-B14F-4D97-AF65-F5344CB8AC3E}">
        <p14:creationId xmlns:p14="http://schemas.microsoft.com/office/powerpoint/2010/main" val="3714942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CFFBDF-ADFB-45EA-B65C-BC063F26A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563" y="389819"/>
            <a:ext cx="3906874" cy="5353756"/>
          </a:xfrm>
          <a:prstGeom prst="rect">
            <a:avLst/>
          </a:prstGeom>
        </p:spPr>
      </p:pic>
      <p:sp>
        <p:nvSpPr>
          <p:cNvPr id="2" name="TextBox 1"/>
          <p:cNvSpPr txBox="1"/>
          <p:nvPr/>
        </p:nvSpPr>
        <p:spPr>
          <a:xfrm>
            <a:off x="2303362" y="5937813"/>
            <a:ext cx="5845215" cy="369332"/>
          </a:xfrm>
          <a:prstGeom prst="rect">
            <a:avLst/>
          </a:prstGeom>
          <a:noFill/>
        </p:spPr>
        <p:txBody>
          <a:bodyPr wrap="square" rtlCol="0">
            <a:spAutoFit/>
          </a:bodyPr>
          <a:lstStyle/>
          <a:p>
            <a:r>
              <a:rPr lang="en-GB"/>
              <a:t>Here’s another example of a road safety poster</a:t>
            </a:r>
            <a:endParaRPr lang="en-GB" dirty="0"/>
          </a:p>
        </p:txBody>
      </p:sp>
    </p:spTree>
    <p:extLst>
      <p:ext uri="{BB962C8B-B14F-4D97-AF65-F5344CB8AC3E}">
        <p14:creationId xmlns:p14="http://schemas.microsoft.com/office/powerpoint/2010/main" val="45950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22362"/>
            <a:ext cx="6481916" cy="844090"/>
          </a:xfrm>
        </p:spPr>
        <p:txBody>
          <a:bodyPr>
            <a:normAutofit/>
          </a:bodyPr>
          <a:lstStyle/>
          <a:p>
            <a:r>
              <a:rPr lang="en-GB" sz="3200" dirty="0" smtClean="0"/>
              <a:t>Let us watch the video</a:t>
            </a:r>
            <a:endParaRPr lang="en-GB" sz="3200" dirty="0"/>
          </a:p>
        </p:txBody>
      </p:sp>
      <p:pic>
        <p:nvPicPr>
          <p:cNvPr id="5" name="Picture 4">
            <a:extLst>
              <a:ext uri="{FF2B5EF4-FFF2-40B4-BE49-F238E27FC236}">
                <a16:creationId xmlns:a16="http://schemas.microsoft.com/office/drawing/2014/main" id="{B21B2719-E1B2-43A5-AA47-F5108C033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sp>
        <p:nvSpPr>
          <p:cNvPr id="3" name="Rectangle 2"/>
          <p:cNvSpPr/>
          <p:nvPr/>
        </p:nvSpPr>
        <p:spPr>
          <a:xfrm>
            <a:off x="2286000" y="3105835"/>
            <a:ext cx="4572000" cy="646331"/>
          </a:xfrm>
          <a:prstGeom prst="rect">
            <a:avLst/>
          </a:prstGeom>
        </p:spPr>
        <p:txBody>
          <a:bodyPr>
            <a:spAutoFit/>
          </a:bodyPr>
          <a:lstStyle/>
          <a:p>
            <a:r>
              <a:rPr lang="en-US" dirty="0" smtClean="0">
                <a:hlinkClick r:id="rId4"/>
              </a:rPr>
              <a:t>https://www.youtube.com/watch?v=ZKrejuEtP5w&amp;feature=youtube</a:t>
            </a:r>
            <a:endParaRPr lang="en-US" dirty="0"/>
          </a:p>
        </p:txBody>
      </p:sp>
    </p:spTree>
    <p:extLst>
      <p:ext uri="{BB962C8B-B14F-4D97-AF65-F5344CB8AC3E}">
        <p14:creationId xmlns:p14="http://schemas.microsoft.com/office/powerpoint/2010/main" val="4120799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p:nvPr/>
        </p:nvPicPr>
        <p:blipFill rotWithShape="1">
          <a:blip r:embed="rId3"/>
          <a:srcRect b="6713"/>
          <a:stretch/>
        </p:blipFill>
        <p:spPr>
          <a:xfrm>
            <a:off x="3296739" y="117986"/>
            <a:ext cx="5522812" cy="6558117"/>
          </a:xfrm>
          <a:prstGeom prst="rect">
            <a:avLst/>
          </a:prstGeom>
        </p:spPr>
      </p:pic>
      <p:sp>
        <p:nvSpPr>
          <p:cNvPr id="2" name="Rectangle 1"/>
          <p:cNvSpPr/>
          <p:nvPr/>
        </p:nvSpPr>
        <p:spPr>
          <a:xfrm>
            <a:off x="252189" y="1229623"/>
            <a:ext cx="2910349" cy="1660134"/>
          </a:xfrm>
          <a:prstGeom prst="rect">
            <a:avLst/>
          </a:prstGeom>
        </p:spPr>
        <p:txBody>
          <a:bodyPr wrap="square">
            <a:spAutoFit/>
          </a:bodyPr>
          <a:lstStyle/>
          <a:p>
            <a:pPr algn="ct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Hi </a:t>
            </a:r>
            <a:r>
              <a:rPr lang="en-GB" sz="2800" b="1" dirty="0" smtClean="0">
                <a:latin typeface="Calibri" panose="020F0502020204030204" pitchFamily="34" charset="0"/>
                <a:ea typeface="Calibri" panose="020F0502020204030204" pitchFamily="34" charset="0"/>
                <a:cs typeface="Times New Roman" panose="02020603050405020304" pitchFamily="18" charset="0"/>
              </a:rPr>
              <a:t>-</a:t>
            </a:r>
            <a:r>
              <a:rPr lang="en-GB" sz="2800" b="1" dirty="0" err="1" smtClean="0">
                <a:latin typeface="Calibri" panose="020F0502020204030204" pitchFamily="34" charset="0"/>
                <a:ea typeface="Calibri" panose="020F0502020204030204" pitchFamily="34" charset="0"/>
                <a:cs typeface="Times New Roman" panose="02020603050405020304" pitchFamily="18" charset="0"/>
              </a:rPr>
              <a:t>Viz</a:t>
            </a:r>
            <a:r>
              <a:rPr lang="en-GB" sz="2800" b="1" dirty="0" smtClean="0">
                <a:latin typeface="Calibri" panose="020F0502020204030204" pitchFamily="34" charset="0"/>
                <a:ea typeface="Calibri" panose="020F0502020204030204" pitchFamily="34" charset="0"/>
                <a:cs typeface="Times New Roman" panose="02020603050405020304" pitchFamily="18" charset="0"/>
              </a:rPr>
              <a:t> </a:t>
            </a:r>
            <a:r>
              <a:rPr lang="en-GB" sz="2800" b="1" dirty="0">
                <a:latin typeface="Calibri" panose="020F0502020204030204" pitchFamily="34" charset="0"/>
                <a:ea typeface="Calibri" panose="020F0502020204030204" pitchFamily="34" charset="0"/>
                <a:cs typeface="Times New Roman" panose="02020603050405020304" pitchFamily="18" charset="0"/>
              </a:rPr>
              <a:t>Day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Wednesday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22th November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17988" y="4001394"/>
            <a:ext cx="3296739" cy="2677656"/>
          </a:xfrm>
          <a:prstGeom prst="rect">
            <a:avLst/>
          </a:prstGeom>
          <a:noFill/>
        </p:spPr>
        <p:txBody>
          <a:bodyPr wrap="square" rtlCol="0">
            <a:spAutoFit/>
          </a:bodyPr>
          <a:lstStyle/>
          <a:p>
            <a:r>
              <a:rPr lang="en-US" sz="2400" dirty="0" smtClean="0"/>
              <a:t>Now that clocks have gone back and it’s getting darker earlier on it’s important to make sure you can be seen when you’re out and about the roads.</a:t>
            </a:r>
            <a:endParaRPr lang="en-US" sz="2400" dirty="0"/>
          </a:p>
        </p:txBody>
      </p:sp>
      <p:sp>
        <p:nvSpPr>
          <p:cNvPr id="4" name="TextBox 3"/>
          <p:cNvSpPr txBox="1"/>
          <p:nvPr/>
        </p:nvSpPr>
        <p:spPr>
          <a:xfrm>
            <a:off x="3414727" y="5231567"/>
            <a:ext cx="2101653" cy="1231106"/>
          </a:xfrm>
          <a:prstGeom prst="rect">
            <a:avLst/>
          </a:prstGeom>
          <a:noFill/>
        </p:spPr>
        <p:txBody>
          <a:bodyPr wrap="square" rtlCol="0">
            <a:spAutoFit/>
          </a:bodyPr>
          <a:lstStyle/>
          <a:p>
            <a:r>
              <a:rPr lang="en-US" sz="2800" dirty="0" smtClean="0"/>
              <a:t>Reflective</a:t>
            </a:r>
          </a:p>
          <a:p>
            <a:r>
              <a:rPr lang="en-US" sz="2800" dirty="0" smtClean="0"/>
              <a:t>Fluorescent</a:t>
            </a:r>
          </a:p>
          <a:p>
            <a:endParaRPr lang="en-US" dirty="0"/>
          </a:p>
        </p:txBody>
      </p:sp>
    </p:spTree>
    <p:extLst>
      <p:ext uri="{BB962C8B-B14F-4D97-AF65-F5344CB8AC3E}">
        <p14:creationId xmlns:p14="http://schemas.microsoft.com/office/powerpoint/2010/main" val="128444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487</TotalTime>
  <Words>719</Words>
  <Application>Microsoft Office PowerPoint</Application>
  <PresentationFormat>On-screen Show (4:3)</PresentationFormat>
  <Paragraphs>83</Paragraphs>
  <Slides>10</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Office Theme</vt:lpstr>
      <vt:lpstr>Image</vt:lpstr>
      <vt:lpstr>PowerPoint Presentation</vt:lpstr>
      <vt:lpstr>PowerPoint Presentation</vt:lpstr>
      <vt:lpstr>PowerPoint Presentation</vt:lpstr>
      <vt:lpstr>Stopping distances increase with speed</vt:lpstr>
      <vt:lpstr>20s plenty in places where people live</vt:lpstr>
      <vt:lpstr>PowerPoint Presentation</vt:lpstr>
      <vt:lpstr>PowerPoint Presentation</vt:lpstr>
      <vt:lpstr>Let us watch the video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Dilley</dc:creator>
  <cp:lastModifiedBy>alane</cp:lastModifiedBy>
  <cp:revision>37</cp:revision>
  <cp:lastPrinted>2017-11-16T11:04:31Z</cp:lastPrinted>
  <dcterms:created xsi:type="dcterms:W3CDTF">2017-09-25T12:17:57Z</dcterms:created>
  <dcterms:modified xsi:type="dcterms:W3CDTF">2017-11-16T12:05:39Z</dcterms:modified>
</cp:coreProperties>
</file>